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1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1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67" r:id="rId4"/>
    <p:sldId id="268" r:id="rId5"/>
    <p:sldId id="259" r:id="rId6"/>
    <p:sldId id="260" r:id="rId7"/>
    <p:sldId id="262" r:id="rId8"/>
    <p:sldId id="263" r:id="rId9"/>
    <p:sldId id="269" r:id="rId10"/>
    <p:sldId id="270" r:id="rId11"/>
    <p:sldId id="271" r:id="rId12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Picture 35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4" name="Picture 73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5" name="Picture 74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/>
          <p:cNvPicPr/>
          <p:nvPr/>
        </p:nvPicPr>
        <p:blipFill>
          <a:blip r:embed="rId15" cstate="print"/>
          <a:stretch/>
        </p:blipFill>
        <p:spPr>
          <a:xfrm>
            <a:off x="151560" y="136440"/>
            <a:ext cx="1746360" cy="45468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963440" y="681120"/>
            <a:ext cx="9389520" cy="1009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Apasă pentru editare format text contur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o-RO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 doilea nivel de schițare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 treilea nivel de schițare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o-RO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 patrules nivel de schițare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 cincilea nivel de schițare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 șaselea nivel de schițare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 șaptelea nivel de schițare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 6"/>
          <p:cNvPicPr/>
          <p:nvPr/>
        </p:nvPicPr>
        <p:blipFill>
          <a:blip r:embed="rId15" cstate="print"/>
          <a:stretch/>
        </p:blipFill>
        <p:spPr>
          <a:xfrm>
            <a:off x="151560" y="136440"/>
            <a:ext cx="1746360" cy="454680"/>
          </a:xfrm>
          <a:prstGeom prst="rect">
            <a:avLst/>
          </a:prstGeom>
          <a:ln>
            <a:noFill/>
          </a:ln>
        </p:spPr>
      </p:pic>
      <p:sp>
        <p:nvSpPr>
          <p:cNvPr id="38" name="CustomShape 1"/>
          <p:cNvSpPr/>
          <p:nvPr/>
        </p:nvSpPr>
        <p:spPr>
          <a:xfrm>
            <a:off x="2077560" y="38160"/>
            <a:ext cx="5588640" cy="65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ro-RO" sz="2000" b="1" strike="noStrike" spc="-1">
                <a:solidFill>
                  <a:srgbClr val="548235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WATT ELSE</a:t>
            </a:r>
            <a:r>
              <a:rPr lang="ro-RO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 </a:t>
            </a:r>
            <a:r>
              <a:rPr lang="ro-RO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NET</a:t>
            </a:r>
            <a:r>
              <a:rPr lang="ro-RO" sz="1800" b="1" strike="noStrike" spc="-1">
                <a:solidFill>
                  <a:srgbClr val="548235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W</a:t>
            </a:r>
            <a:r>
              <a:rPr lang="ro-RO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ORK FOR A DYNAMIC </a:t>
            </a:r>
            <a:r>
              <a:rPr lang="ro-RO" sz="1800" b="1" strike="noStrike" spc="-1">
                <a:solidFill>
                  <a:srgbClr val="548235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A</a:t>
            </a:r>
            <a:r>
              <a:rPr lang="ro-RO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CTORS INVOLVED IN </a:t>
            </a:r>
            <a:r>
              <a:rPr lang="ro-RO" sz="1800" b="1" strike="noStrike" spc="-1">
                <a:solidFill>
                  <a:srgbClr val="548235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T</a:t>
            </a:r>
            <a:r>
              <a:rPr lang="ro-RO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HE </a:t>
            </a:r>
            <a:r>
              <a:rPr lang="ro-RO" sz="1800" b="1" strike="noStrike" spc="-1">
                <a:solidFill>
                  <a:srgbClr val="548235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T</a:t>
            </a:r>
            <a:r>
              <a:rPr lang="ro-RO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RANSITION OF COMPETENCES IN THE </a:t>
            </a:r>
            <a:r>
              <a:rPr lang="ro-RO" sz="1800" b="1" strike="noStrike" spc="-1">
                <a:solidFill>
                  <a:srgbClr val="548235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E</a:t>
            </a:r>
            <a:r>
              <a:rPr lang="ro-RO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NERGY FIELD FACING </a:t>
            </a:r>
            <a:r>
              <a:rPr lang="ro-RO" sz="1800" b="1" strike="noStrike" spc="-1">
                <a:solidFill>
                  <a:srgbClr val="548235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L</a:t>
            </a:r>
            <a:r>
              <a:rPr lang="ro-RO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EARNING CHALLENGE</a:t>
            </a:r>
            <a:r>
              <a:rPr lang="ro-RO" sz="1800" b="1" strike="noStrike" spc="-1">
                <a:solidFill>
                  <a:srgbClr val="548235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S</a:t>
            </a:r>
            <a:r>
              <a:rPr lang="ro-RO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 IN </a:t>
            </a:r>
            <a:r>
              <a:rPr lang="ro-RO" sz="1800" b="1" strike="noStrike" spc="-1">
                <a:solidFill>
                  <a:srgbClr val="548235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E</a:t>
            </a:r>
            <a:r>
              <a:rPr lang="ro-RO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UROPE</a:t>
            </a:r>
            <a:endParaRPr lang="ro-RO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Apasă pentru editare format text contur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o-RO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 doilea nivel de schițare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 treilea nivel de schițare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o-RO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 patrules nivel de schițare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 cincilea nivel de schițare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 șaselea nivel de schițare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 șaptelea nivel de schițare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346760" y="1750320"/>
            <a:ext cx="9723960" cy="117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ro-RO" sz="3600" b="1" strike="noStrike" spc="-1" dirty="0">
                <a:solidFill>
                  <a:srgbClr val="54823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WATT </a:t>
            </a:r>
            <a:r>
              <a:rPr lang="ro-RO" sz="3600" b="1" strike="noStrike" spc="-1" dirty="0" err="1">
                <a:solidFill>
                  <a:srgbClr val="54823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ELSE</a:t>
            </a:r>
            <a:r>
              <a:rPr lang="ro-RO" sz="3600" b="1" strike="noStrike" spc="-1" dirty="0">
                <a:solidFill>
                  <a:srgbClr val="54823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o-RO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- </a:t>
            </a:r>
            <a:r>
              <a:rPr lang="ro-RO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NET</a:t>
            </a:r>
            <a:r>
              <a:rPr lang="ro-RO" sz="3200" b="1" strike="noStrike" spc="-1" dirty="0" err="1">
                <a:solidFill>
                  <a:srgbClr val="548235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W</a:t>
            </a:r>
            <a:r>
              <a:rPr lang="ro-RO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ORK</a:t>
            </a:r>
            <a:r>
              <a:rPr lang="ro-RO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FOR A </a:t>
            </a:r>
            <a:r>
              <a:rPr lang="ro-RO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DYNAMIC</a:t>
            </a:r>
            <a:r>
              <a:rPr lang="ro-RO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lang="ro-RO" sz="3200" b="1" strike="noStrike" spc="-1" dirty="0" err="1">
                <a:solidFill>
                  <a:srgbClr val="548235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A</a:t>
            </a:r>
            <a:r>
              <a:rPr lang="ro-RO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CTORS</a:t>
            </a:r>
            <a:r>
              <a:rPr lang="ro-RO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lang="ro-RO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INVOLVED</a:t>
            </a:r>
            <a:r>
              <a:rPr lang="ro-RO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IN </a:t>
            </a:r>
            <a:r>
              <a:rPr lang="ro-RO" sz="3200" b="1" strike="noStrike" spc="-1" dirty="0">
                <a:solidFill>
                  <a:srgbClr val="548235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</a:t>
            </a:r>
            <a:r>
              <a:rPr lang="ro-RO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HE </a:t>
            </a:r>
            <a:r>
              <a:rPr lang="ro-RO" sz="3200" b="1" strike="noStrike" spc="-1" dirty="0" err="1">
                <a:solidFill>
                  <a:srgbClr val="548235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</a:t>
            </a:r>
            <a:r>
              <a:rPr lang="ro-RO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RANSITION</a:t>
            </a:r>
            <a:r>
              <a:rPr lang="ro-RO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OF </a:t>
            </a:r>
            <a:r>
              <a:rPr lang="ro-RO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COMPETENCES</a:t>
            </a:r>
            <a:r>
              <a:rPr lang="ro-RO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IN THE </a:t>
            </a:r>
            <a:r>
              <a:rPr lang="ro-RO" sz="3200" b="1" strike="noStrike" spc="-1" dirty="0">
                <a:solidFill>
                  <a:srgbClr val="548235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E</a:t>
            </a:r>
            <a:r>
              <a:rPr lang="ro-RO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NERGY </a:t>
            </a:r>
            <a:r>
              <a:rPr lang="ro-RO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FIELD</a:t>
            </a:r>
            <a:r>
              <a:rPr lang="ro-RO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lang="ro-RO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FACING</a:t>
            </a:r>
            <a:r>
              <a:rPr lang="ro-RO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lang="ro-RO" sz="3200" b="1" strike="noStrike" spc="-1" dirty="0" err="1">
                <a:solidFill>
                  <a:srgbClr val="548235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</a:t>
            </a:r>
            <a:r>
              <a:rPr lang="ro-RO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EARNING</a:t>
            </a:r>
            <a:r>
              <a:rPr lang="ro-RO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lang="ro-RO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CHALLENGE</a:t>
            </a:r>
            <a:r>
              <a:rPr lang="ro-RO" sz="3200" b="1" strike="noStrike" spc="-1" dirty="0" err="1">
                <a:solidFill>
                  <a:srgbClr val="548235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S</a:t>
            </a:r>
            <a:r>
              <a:rPr lang="ro-RO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IN </a:t>
            </a:r>
            <a:r>
              <a:rPr lang="ro-RO" sz="3200" b="1" strike="noStrike" spc="-1" dirty="0">
                <a:solidFill>
                  <a:srgbClr val="548235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E</a:t>
            </a:r>
            <a:r>
              <a:rPr lang="ro-RO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UROPE</a:t>
            </a:r>
            <a:endParaRPr lang="ro-RO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858384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A66A29F-E341-49EB-8924-26F0E7299185}" type="slidenum">
              <a:rPr lang="ro-RO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r>
              <a:rPr lang="ro-RO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/15</a:t>
            </a:r>
            <a:endParaRPr lang="ro-RO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4"/>
          <p:cNvSpPr/>
          <p:nvPr/>
        </p:nvSpPr>
        <p:spPr>
          <a:xfrm>
            <a:off x="2085840" y="3304800"/>
            <a:ext cx="7998480" cy="155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o-RO" sz="3200" b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Transnational Meeting TM#</a:t>
            </a:r>
            <a:r>
              <a:rPr lang="en-US" sz="3200" b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</a:t>
            </a:r>
            <a:r>
              <a:rPr lang="ro-RO" sz="3200" b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o-RO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o-RO" sz="3200" b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B</a:t>
            </a:r>
            <a:r>
              <a:rPr lang="en-US" sz="3200" b="1" strike="noStrike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ratislava</a:t>
            </a:r>
            <a:r>
              <a:rPr lang="ro-RO" sz="3200" b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- </a:t>
            </a:r>
            <a:r>
              <a:rPr lang="en-US" sz="3200" b="1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Slovacia</a:t>
            </a:r>
            <a:endParaRPr lang="ro-RO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29-31 </a:t>
            </a:r>
            <a:r>
              <a:rPr lang="en-US" sz="3200" b="1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Ianuarie</a:t>
            </a:r>
            <a:r>
              <a:rPr lang="ro-RO" sz="3200" b="1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o-RO" sz="3200" b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</a:t>
            </a:r>
            <a:r>
              <a:rPr lang="en-US" sz="3200" b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</a:t>
            </a:r>
            <a:endParaRPr lang="ro-RO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2" name="Image 12"/>
          <p:cNvPicPr/>
          <p:nvPr/>
        </p:nvPicPr>
        <p:blipFill>
          <a:blip r:embed="rId2"/>
          <a:stretch/>
        </p:blipFill>
        <p:spPr>
          <a:xfrm>
            <a:off x="147600" y="113040"/>
            <a:ext cx="5527440" cy="1439640"/>
          </a:xfrm>
          <a:prstGeom prst="rect">
            <a:avLst/>
          </a:prstGeom>
          <a:ln>
            <a:noFill/>
          </a:ln>
        </p:spPr>
      </p:pic>
      <p:grpSp>
        <p:nvGrpSpPr>
          <p:cNvPr id="9" name="Grupare 8"/>
          <p:cNvGrpSpPr/>
          <p:nvPr/>
        </p:nvGrpSpPr>
        <p:grpSpPr>
          <a:xfrm>
            <a:off x="152400" y="5804144"/>
            <a:ext cx="11785600" cy="920321"/>
            <a:chOff x="-5946065" y="5252760"/>
            <a:chExt cx="17799785" cy="1389960"/>
          </a:xfrm>
        </p:grpSpPr>
        <p:sp>
          <p:nvSpPr>
            <p:cNvPr id="10" name="CustomShape 3"/>
            <p:cNvSpPr/>
            <p:nvPr/>
          </p:nvSpPr>
          <p:spPr>
            <a:xfrm>
              <a:off x="-5946065" y="6341400"/>
              <a:ext cx="3941640" cy="301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r>
                <a:rPr lang="ro-RO" sz="1600" b="1" strike="noStrike" spc="-1" dirty="0">
                  <a:solidFill>
                    <a:srgbClr val="70AD47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2019-1-FR01-KA202-062503</a:t>
              </a:r>
              <a:endParaRPr lang="ro-RO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pic>
          <p:nvPicPr>
            <p:cNvPr id="11" name="Image 6"/>
            <p:cNvPicPr/>
            <p:nvPr/>
          </p:nvPicPr>
          <p:blipFill>
            <a:blip r:embed="rId3"/>
            <a:stretch/>
          </p:blipFill>
          <p:spPr>
            <a:xfrm>
              <a:off x="4510800" y="5252760"/>
              <a:ext cx="7342920" cy="1389960"/>
            </a:xfrm>
            <a:prstGeom prst="rect">
              <a:avLst/>
            </a:prstGeom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u 2"/>
          <p:cNvSpPr txBox="1">
            <a:spLocks/>
          </p:cNvSpPr>
          <p:nvPr/>
        </p:nvSpPr>
        <p:spPr>
          <a:xfrm>
            <a:off x="1524000" y="762000"/>
            <a:ext cx="8229600" cy="95707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</a:rPr>
              <a:t>Bratislava</a:t>
            </a:r>
            <a:r>
              <a:rPr lang="en-US" sz="2800" b="1" kern="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2800" b="1" kern="0" dirty="0" err="1">
                <a:solidFill>
                  <a:schemeClr val="accent3">
                    <a:lumMod val="75000"/>
                  </a:schemeClr>
                </a:solidFill>
              </a:rPr>
              <a:t>Slovacia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</a:rPr>
              <a:t> </a:t>
            </a:r>
          </a:p>
        </p:txBody>
      </p:sp>
      <p:grpSp>
        <p:nvGrpSpPr>
          <p:cNvPr id="6" name="Grupare 5"/>
          <p:cNvGrpSpPr/>
          <p:nvPr/>
        </p:nvGrpSpPr>
        <p:grpSpPr>
          <a:xfrm>
            <a:off x="152400" y="5804144"/>
            <a:ext cx="11785600" cy="920321"/>
            <a:chOff x="-5946065" y="5252760"/>
            <a:chExt cx="17799785" cy="1389960"/>
          </a:xfrm>
        </p:grpSpPr>
        <p:sp>
          <p:nvSpPr>
            <p:cNvPr id="8" name="CustomShape 3"/>
            <p:cNvSpPr/>
            <p:nvPr/>
          </p:nvSpPr>
          <p:spPr>
            <a:xfrm>
              <a:off x="-5946065" y="6341400"/>
              <a:ext cx="3941640" cy="301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r>
                <a:rPr lang="ro-RO" sz="1600" b="1" strike="noStrike" spc="-1" dirty="0">
                  <a:solidFill>
                    <a:srgbClr val="70AD47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2019-1-FR01-KA202-062503</a:t>
              </a:r>
              <a:endParaRPr lang="ro-RO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pic>
          <p:nvPicPr>
            <p:cNvPr id="9" name="Image 6"/>
            <p:cNvPicPr/>
            <p:nvPr/>
          </p:nvPicPr>
          <p:blipFill>
            <a:blip r:embed="rId2"/>
            <a:stretch/>
          </p:blipFill>
          <p:spPr>
            <a:xfrm>
              <a:off x="4510800" y="5252760"/>
              <a:ext cx="7342920" cy="138996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2" name="Imagin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3000" y="2055799"/>
            <a:ext cx="2433611" cy="3244814"/>
          </a:xfrm>
          <a:prstGeom prst="rect">
            <a:avLst/>
          </a:prstGeom>
        </p:spPr>
      </p:pic>
      <p:pic>
        <p:nvPicPr>
          <p:cNvPr id="3" name="Imagin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1858" y="2057400"/>
            <a:ext cx="4286142" cy="3214606"/>
          </a:xfrm>
          <a:prstGeom prst="rect">
            <a:avLst/>
          </a:prstGeom>
        </p:spPr>
      </p:pic>
      <p:pic>
        <p:nvPicPr>
          <p:cNvPr id="10" name="Imagin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2057400"/>
            <a:ext cx="4351180" cy="326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5802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 txBox="1">
            <a:spLocks/>
          </p:cNvSpPr>
          <p:nvPr/>
        </p:nvSpPr>
        <p:spPr>
          <a:xfrm>
            <a:off x="2209800" y="12192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ro-RO" sz="2400" b="1" kern="0" dirty="0">
                <a:solidFill>
                  <a:schemeClr val="accent3">
                    <a:lumMod val="75000"/>
                  </a:schemeClr>
                </a:solidFill>
              </a:rPr>
              <a:t>Obiective</a:t>
            </a:r>
            <a:r>
              <a:rPr lang="en-US" sz="2400" b="1" kern="0" dirty="0">
                <a:solidFill>
                  <a:schemeClr val="accent3">
                    <a:lumMod val="75000"/>
                  </a:schemeClr>
                </a:solidFill>
              </a:rPr>
              <a:t>le</a:t>
            </a:r>
            <a:r>
              <a:rPr lang="ro-RO" sz="2400" b="1" kern="0" dirty="0">
                <a:solidFill>
                  <a:schemeClr val="accent3">
                    <a:lumMod val="75000"/>
                  </a:schemeClr>
                </a:solidFill>
              </a:rPr>
              <a:t> proiect</a:t>
            </a:r>
            <a:r>
              <a:rPr lang="en-US" sz="2400" b="1" kern="0" dirty="0" err="1">
                <a:solidFill>
                  <a:schemeClr val="accent3">
                    <a:lumMod val="75000"/>
                  </a:schemeClr>
                </a:solidFill>
              </a:rPr>
              <a:t>ului</a:t>
            </a:r>
            <a:endParaRPr lang="en-US" sz="2400" b="1" kern="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stituent conținut 2"/>
          <p:cNvSpPr txBox="1">
            <a:spLocks/>
          </p:cNvSpPr>
          <p:nvPr/>
        </p:nvSpPr>
        <p:spPr>
          <a:xfrm>
            <a:off x="872067" y="1981200"/>
            <a:ext cx="9948333" cy="4144963"/>
          </a:xfrm>
          <a:prstGeom prst="rect">
            <a:avLst/>
          </a:prstGeom>
        </p:spPr>
        <p:txBody>
          <a:bodyPr/>
          <a:lstStyle/>
          <a:p>
            <a:endParaRPr lang="ro-RO" sz="2000" b="1" dirty="0"/>
          </a:p>
          <a:p>
            <a:pPr>
              <a:buFont typeface="Wingdings" pitchFamily="2" charset="2"/>
              <a:buChar char="§"/>
            </a:pPr>
            <a:r>
              <a:rPr lang="ro-RO" sz="2000" dirty="0"/>
              <a:t>Adoptarea metodologiei Uniunii Europene cu privire la managementul proiectelor</a:t>
            </a:r>
          </a:p>
          <a:p>
            <a:endParaRPr lang="ro-RO" sz="2000" dirty="0"/>
          </a:p>
          <a:p>
            <a:pPr>
              <a:buFont typeface="Wingdings" pitchFamily="2" charset="2"/>
              <a:buChar char="§"/>
            </a:pPr>
            <a:r>
              <a:rPr lang="ro-RO" sz="2000" dirty="0"/>
              <a:t>Cunoașterea aprofundată a evoluției locurilor de muncă în vederea asigurării unei mai bune inserții sociale </a:t>
            </a:r>
          </a:p>
          <a:p>
            <a:endParaRPr lang="ro-RO" sz="2000" dirty="0"/>
          </a:p>
          <a:p>
            <a:pPr>
              <a:buFont typeface="Wingdings" pitchFamily="2" charset="2"/>
              <a:buChar char="§"/>
            </a:pPr>
            <a:r>
              <a:rPr lang="ro-RO" sz="2000" dirty="0"/>
              <a:t>Crearea unei hărți la nivel european a locurilor de muncă și a competențelor din domeniul energetic</a:t>
            </a:r>
          </a:p>
        </p:txBody>
      </p:sp>
      <p:grpSp>
        <p:nvGrpSpPr>
          <p:cNvPr id="7" name="Grupare 6"/>
          <p:cNvGrpSpPr/>
          <p:nvPr/>
        </p:nvGrpSpPr>
        <p:grpSpPr>
          <a:xfrm>
            <a:off x="152400" y="5804144"/>
            <a:ext cx="11785600" cy="920321"/>
            <a:chOff x="-5946065" y="5252760"/>
            <a:chExt cx="17799785" cy="1389960"/>
          </a:xfrm>
        </p:grpSpPr>
        <p:sp>
          <p:nvSpPr>
            <p:cNvPr id="8" name="CustomShape 3"/>
            <p:cNvSpPr/>
            <p:nvPr/>
          </p:nvSpPr>
          <p:spPr>
            <a:xfrm>
              <a:off x="-5946065" y="6341400"/>
              <a:ext cx="3941640" cy="301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r>
                <a:rPr lang="ro-RO" sz="1600" b="1" strike="noStrike" spc="-1" dirty="0">
                  <a:solidFill>
                    <a:srgbClr val="70AD47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2019-1-FR01-KA202-062503</a:t>
              </a:r>
              <a:endParaRPr lang="ro-RO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pic>
          <p:nvPicPr>
            <p:cNvPr id="9" name="Image 6"/>
            <p:cNvPicPr/>
            <p:nvPr/>
          </p:nvPicPr>
          <p:blipFill>
            <a:blip r:embed="rId2"/>
            <a:stretch/>
          </p:blipFill>
          <p:spPr>
            <a:xfrm>
              <a:off x="4510800" y="5252760"/>
              <a:ext cx="7342920" cy="1389960"/>
            </a:xfrm>
            <a:prstGeom prst="rect">
              <a:avLst/>
            </a:prstGeom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 txBox="1">
            <a:spLocks/>
          </p:cNvSpPr>
          <p:nvPr/>
        </p:nvSpPr>
        <p:spPr>
          <a:xfrm>
            <a:off x="1981200" y="1371600"/>
            <a:ext cx="82296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/>
            <a:r>
              <a:rPr lang="en-US" sz="2400" b="1" dirty="0" err="1">
                <a:solidFill>
                  <a:schemeClr val="accent3">
                    <a:lumMod val="75000"/>
                  </a:schemeClr>
                </a:solidFill>
              </a:rPr>
              <a:t>Sarcinile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3">
                    <a:lumMod val="75000"/>
                  </a:schemeClr>
                </a:solidFill>
              </a:rPr>
              <a:t>partenerilor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  din  </a:t>
            </a:r>
            <a:r>
              <a:rPr lang="ro-RO" sz="2400" b="1" dirty="0">
                <a:solidFill>
                  <a:schemeClr val="accent3">
                    <a:lumMod val="75000"/>
                  </a:schemeClr>
                </a:solidFill>
              </a:rPr>
              <a:t>proiect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" name="Substituent conținut 2"/>
          <p:cNvSpPr txBox="1">
            <a:spLocks/>
          </p:cNvSpPr>
          <p:nvPr/>
        </p:nvSpPr>
        <p:spPr>
          <a:xfrm>
            <a:off x="533401" y="2035479"/>
            <a:ext cx="8763000" cy="4060521"/>
          </a:xfrm>
          <a:prstGeom prst="rect">
            <a:avLst/>
          </a:prstGeom>
        </p:spPr>
        <p:txBody>
          <a:bodyPr/>
          <a:lstStyle/>
          <a:p>
            <a:r>
              <a:rPr lang="ro-RO" sz="2000" b="1" dirty="0"/>
              <a:t>Fiecare partener va asigura</a:t>
            </a:r>
            <a:r>
              <a:rPr lang="en-US" sz="2000" b="1" dirty="0"/>
              <a:t>:</a:t>
            </a:r>
          </a:p>
          <a:p>
            <a:endParaRPr lang="ro-RO" sz="2000" b="1" dirty="0"/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ro-RO" sz="2000" dirty="0"/>
              <a:t>O diagnoză a locurilor de muncă din domeniul energetic al regiunii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ro-RO" sz="2000" dirty="0"/>
              <a:t>O descriere a competențelor profesionale a joburilor din domeniul energetic al regiunii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ro-RO" sz="2000" dirty="0"/>
              <a:t>Organizarea unei conferințe cu persoane competente din domeniul public, privat, al sindicatelor, universitar, preuniversitar și al organizațiilor de formare profesională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ro-RO" sz="2000" dirty="0"/>
              <a:t>Dis</a:t>
            </a:r>
            <a:r>
              <a:rPr lang="en-US" sz="2000" dirty="0"/>
              <a:t>e</a:t>
            </a:r>
            <a:r>
              <a:rPr lang="ro-RO" sz="2000" dirty="0"/>
              <a:t>minarea informațiilor</a:t>
            </a:r>
            <a:endParaRPr lang="en-US" sz="2000" dirty="0"/>
          </a:p>
        </p:txBody>
      </p:sp>
      <p:grpSp>
        <p:nvGrpSpPr>
          <p:cNvPr id="7" name="Grupare 6"/>
          <p:cNvGrpSpPr/>
          <p:nvPr/>
        </p:nvGrpSpPr>
        <p:grpSpPr>
          <a:xfrm>
            <a:off x="152400" y="5804144"/>
            <a:ext cx="11785600" cy="920321"/>
            <a:chOff x="-5946065" y="5252760"/>
            <a:chExt cx="17799785" cy="1389960"/>
          </a:xfrm>
        </p:grpSpPr>
        <p:sp>
          <p:nvSpPr>
            <p:cNvPr id="8" name="CustomShape 3"/>
            <p:cNvSpPr/>
            <p:nvPr/>
          </p:nvSpPr>
          <p:spPr>
            <a:xfrm>
              <a:off x="-5946065" y="6341400"/>
              <a:ext cx="3941640" cy="301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r>
                <a:rPr lang="ro-RO" sz="1600" b="1" strike="noStrike" spc="-1" dirty="0">
                  <a:solidFill>
                    <a:srgbClr val="70AD47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2019-1-FR01-KA202-062503</a:t>
              </a:r>
              <a:endParaRPr lang="ro-RO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pic>
          <p:nvPicPr>
            <p:cNvPr id="9" name="Image 6"/>
            <p:cNvPicPr/>
            <p:nvPr/>
          </p:nvPicPr>
          <p:blipFill>
            <a:blip r:embed="rId2"/>
            <a:stretch/>
          </p:blipFill>
          <p:spPr>
            <a:xfrm>
              <a:off x="4510800" y="5252760"/>
              <a:ext cx="7342920" cy="1389960"/>
            </a:xfrm>
            <a:prstGeom prst="rect">
              <a:avLst/>
            </a:prstGeom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990600"/>
            <a:ext cx="701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TREXIMA, Bratislava</a:t>
            </a:r>
            <a:r>
              <a:rPr lang="ro-RO" sz="2400" b="1" dirty="0">
                <a:solidFill>
                  <a:schemeClr val="accent3">
                    <a:lumMod val="75000"/>
                  </a:schemeClr>
                </a:solidFill>
              </a:rPr>
              <a:t>  </a:t>
            </a:r>
            <a:b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400" b="1" dirty="0" err="1">
                <a:solidFill>
                  <a:schemeClr val="accent3">
                    <a:lumMod val="75000"/>
                  </a:schemeClr>
                </a:solidFill>
              </a:rPr>
              <a:t>Partener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 in  </a:t>
            </a:r>
            <a:r>
              <a:rPr lang="en-US" sz="2400" b="1" dirty="0" err="1">
                <a:solidFill>
                  <a:schemeClr val="accent3">
                    <a:lumMod val="75000"/>
                  </a:schemeClr>
                </a:solidFill>
              </a:rPr>
              <a:t>proiectul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 Erasmus+ WATT ELSE</a:t>
            </a:r>
          </a:p>
        </p:txBody>
      </p:sp>
      <p:pic>
        <p:nvPicPr>
          <p:cNvPr id="6" name="Imagin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" y="1821597"/>
            <a:ext cx="4495101" cy="3371326"/>
          </a:xfrm>
          <a:prstGeom prst="rect">
            <a:avLst/>
          </a:prstGeom>
        </p:spPr>
      </p:pic>
      <p:pic>
        <p:nvPicPr>
          <p:cNvPr id="7" name="Imagin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4600" y="1821597"/>
            <a:ext cx="4495101" cy="3371326"/>
          </a:xfrm>
          <a:prstGeom prst="rect">
            <a:avLst/>
          </a:prstGeom>
        </p:spPr>
      </p:pic>
      <p:grpSp>
        <p:nvGrpSpPr>
          <p:cNvPr id="8" name="Grupare 7"/>
          <p:cNvGrpSpPr/>
          <p:nvPr/>
        </p:nvGrpSpPr>
        <p:grpSpPr>
          <a:xfrm>
            <a:off x="152400" y="5804144"/>
            <a:ext cx="11785600" cy="920321"/>
            <a:chOff x="-5946065" y="5252760"/>
            <a:chExt cx="17799785" cy="1389960"/>
          </a:xfrm>
        </p:grpSpPr>
        <p:sp>
          <p:nvSpPr>
            <p:cNvPr id="9" name="CustomShape 3"/>
            <p:cNvSpPr/>
            <p:nvPr/>
          </p:nvSpPr>
          <p:spPr>
            <a:xfrm>
              <a:off x="-5946065" y="6341400"/>
              <a:ext cx="3941640" cy="301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r>
                <a:rPr lang="ro-RO" sz="1600" b="1" strike="noStrike" spc="-1" dirty="0">
                  <a:solidFill>
                    <a:srgbClr val="70AD47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2019-1-FR01-KA202-062503</a:t>
              </a:r>
              <a:endParaRPr lang="ro-RO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pic>
          <p:nvPicPr>
            <p:cNvPr id="10" name="Image 6"/>
            <p:cNvPicPr/>
            <p:nvPr/>
          </p:nvPicPr>
          <p:blipFill>
            <a:blip r:embed="rId4"/>
            <a:stretch/>
          </p:blipFill>
          <p:spPr>
            <a:xfrm>
              <a:off x="4510800" y="5252760"/>
              <a:ext cx="7342920" cy="1389960"/>
            </a:xfrm>
            <a:prstGeom prst="rect">
              <a:avLst/>
            </a:prstGeom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99060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o-RO" sz="2400" b="1" dirty="0">
                <a:solidFill>
                  <a:schemeClr val="accent3">
                    <a:lumMod val="75000"/>
                  </a:schemeClr>
                </a:solidFill>
              </a:rPr>
              <a:t>12 pa</a:t>
            </a:r>
            <a:r>
              <a:rPr lang="en-US" sz="2400" b="1" dirty="0" err="1">
                <a:solidFill>
                  <a:schemeClr val="accent3">
                    <a:lumMod val="75000"/>
                  </a:schemeClr>
                </a:solidFill>
              </a:rPr>
              <a:t>rteneri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o-RO" sz="2400" b="1" dirty="0">
                <a:solidFill>
                  <a:schemeClr val="accent3">
                    <a:lumMod val="75000"/>
                  </a:schemeClr>
                </a:solidFill>
              </a:rPr>
              <a:t>din 7 țări</a:t>
            </a: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stituent conținut 2"/>
          <p:cNvSpPr txBox="1">
            <a:spLocks/>
          </p:cNvSpPr>
          <p:nvPr/>
        </p:nvSpPr>
        <p:spPr>
          <a:xfrm>
            <a:off x="394560" y="1447800"/>
            <a:ext cx="11568840" cy="4356344"/>
          </a:xfrm>
          <a:prstGeom prst="rect">
            <a:avLst/>
          </a:prstGeom>
        </p:spPr>
        <p:txBody>
          <a:bodyPr numCol="2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MIFE of </a:t>
            </a:r>
            <a:r>
              <a:rPr kumimoji="0" lang="ro-RO" sz="19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Territory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sz="19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of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sz="19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Belfort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Franța – Coordonator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sz="19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Cite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des </a:t>
            </a:r>
            <a:r>
              <a:rPr kumimoji="0" lang="ro-RO" sz="19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Metiers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La </a:t>
            </a:r>
            <a:r>
              <a:rPr kumimoji="0" lang="ro-RO" sz="19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Reunion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Franța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sz="19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Consorci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de la Ribera, Spania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EDF – </a:t>
            </a:r>
            <a:r>
              <a:rPr kumimoji="0" lang="ro-RO" sz="19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Electricity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of France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sz="19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EnAIP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– </a:t>
            </a:r>
            <a:r>
              <a:rPr kumimoji="0" lang="ro-RO" sz="19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Ente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sz="19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Acli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sz="19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Instrutzione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Profesionale </a:t>
            </a:r>
            <a:r>
              <a:rPr kumimoji="0" lang="ro-RO" sz="19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Piemonte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Italia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HOU – </a:t>
            </a:r>
            <a:r>
              <a:rPr kumimoji="0" lang="ro-RO" sz="19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Hellenic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Open University, Grecia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sz="19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Horizon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sz="19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Reunion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(SPL – Local public company)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ISJ – Inspectoratul Școlar Județean Iași, România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ITS Energie </a:t>
            </a:r>
            <a:r>
              <a:rPr kumimoji="0" lang="ro-RO" sz="19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Piemonte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Italia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KTH – (</a:t>
            </a:r>
            <a:r>
              <a:rPr kumimoji="0" lang="ro-RO" sz="19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royal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sz="19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university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), Suedia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TREXIMA, Slovacia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UTBM – University of Technology </a:t>
            </a:r>
            <a:r>
              <a:rPr kumimoji="0" lang="ro-RO" sz="19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Belfort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– </a:t>
            </a:r>
            <a:r>
              <a:rPr kumimoji="0" lang="ro-RO" sz="19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Montbeliard</a:t>
            </a:r>
            <a:r>
              <a:rPr kumimoji="0" lang="ro-RO" sz="1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Franța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1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7" name="Grupare 6"/>
          <p:cNvGrpSpPr/>
          <p:nvPr/>
        </p:nvGrpSpPr>
        <p:grpSpPr>
          <a:xfrm>
            <a:off x="152400" y="5804144"/>
            <a:ext cx="11785600" cy="920321"/>
            <a:chOff x="-5946065" y="5252760"/>
            <a:chExt cx="17799785" cy="1389960"/>
          </a:xfrm>
        </p:grpSpPr>
        <p:sp>
          <p:nvSpPr>
            <p:cNvPr id="8" name="CustomShape 3"/>
            <p:cNvSpPr/>
            <p:nvPr/>
          </p:nvSpPr>
          <p:spPr>
            <a:xfrm>
              <a:off x="-5946065" y="6341400"/>
              <a:ext cx="3941640" cy="301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r>
                <a:rPr lang="ro-RO" sz="1600" b="1" strike="noStrike" spc="-1" dirty="0">
                  <a:solidFill>
                    <a:srgbClr val="70AD47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2019-1-FR01-KA202-062503</a:t>
              </a:r>
              <a:endParaRPr lang="ro-RO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pic>
          <p:nvPicPr>
            <p:cNvPr id="9" name="Image 6"/>
            <p:cNvPicPr/>
            <p:nvPr/>
          </p:nvPicPr>
          <p:blipFill>
            <a:blip r:embed="rId2"/>
            <a:stretch/>
          </p:blipFill>
          <p:spPr>
            <a:xfrm>
              <a:off x="4510800" y="5252760"/>
              <a:ext cx="7342920" cy="1389960"/>
            </a:xfrm>
            <a:prstGeom prst="rect">
              <a:avLst/>
            </a:prstGeom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2"/>
          <p:cNvSpPr txBox="1">
            <a:spLocks/>
          </p:cNvSpPr>
          <p:nvPr/>
        </p:nvSpPr>
        <p:spPr>
          <a:xfrm>
            <a:off x="1219200" y="990600"/>
            <a:ext cx="8229600" cy="87172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000" b="1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ro-RO" sz="2400" b="1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</a:rPr>
              <a:t>Programul </a:t>
            </a:r>
            <a:r>
              <a:rPr lang="en-US" sz="2400" b="1" kern="0" dirty="0" err="1">
                <a:solidFill>
                  <a:schemeClr val="accent3">
                    <a:lumMod val="75000"/>
                  </a:schemeClr>
                </a:solidFill>
              </a:rPr>
              <a:t>reuniunii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</a:rPr>
              <a:t>transna</a:t>
            </a:r>
            <a:r>
              <a:rPr kumimoji="0" lang="ro-RO" sz="2400" b="1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</a:rPr>
              <a:t>ţi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</a:rPr>
              <a:t>onale</a:t>
            </a:r>
            <a:r>
              <a:rPr kumimoji="0" lang="ro-RO" sz="2400" b="1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</a:rPr>
              <a:t>  de la </a:t>
            </a:r>
            <a:r>
              <a:rPr lang="en-US" sz="2400" b="1" kern="0" dirty="0">
                <a:solidFill>
                  <a:schemeClr val="accent3">
                    <a:lumMod val="75000"/>
                  </a:schemeClr>
                </a:solidFill>
              </a:rPr>
              <a:t>Bratislava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" name="Substituent conținut 1"/>
          <p:cNvSpPr txBox="1">
            <a:spLocks/>
          </p:cNvSpPr>
          <p:nvPr/>
        </p:nvSpPr>
        <p:spPr>
          <a:xfrm>
            <a:off x="872068" y="1676401"/>
            <a:ext cx="5147732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err="1">
                <a:solidFill>
                  <a:sysClr val="windowText" lastClr="000000"/>
                </a:solidFill>
              </a:rPr>
              <a:t>Miercuri</a:t>
            </a:r>
            <a:r>
              <a:rPr kumimoji="0" lang="ro-RO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29</a:t>
            </a:r>
            <a:r>
              <a:rPr kumimoji="0" lang="ro-RO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b="1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b="1" i="0" u="none" strike="noStrike" kern="0" cap="none" spc="0" normalizeH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ianuarie</a:t>
            </a:r>
            <a:r>
              <a:rPr kumimoji="0" lang="en-US" b="1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</a:t>
            </a:r>
            <a:endParaRPr kumimoji="0" lang="ro-RO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1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9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sz="19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Prezentarea </a:t>
            </a:r>
            <a:r>
              <a:rPr lang="en-US" sz="1900" kern="0" dirty="0" err="1">
                <a:solidFill>
                  <a:sysClr val="windowText" lastClr="000000"/>
                </a:solidFill>
              </a:rPr>
              <a:t>proiectului</a:t>
            </a:r>
            <a:r>
              <a:rPr lang="en-US" sz="1900" kern="0" dirty="0">
                <a:solidFill>
                  <a:sysClr val="windowText" lastClr="000000"/>
                </a:solidFill>
              </a:rPr>
              <a:t>  ISTP a </a:t>
            </a:r>
            <a:r>
              <a:rPr lang="en-US" sz="1900" kern="0" dirty="0" err="1">
                <a:solidFill>
                  <a:sysClr val="windowText" lastClr="000000"/>
                </a:solidFill>
              </a:rPr>
              <a:t>partenerului</a:t>
            </a:r>
            <a:r>
              <a:rPr lang="en-US" sz="1900" kern="0" dirty="0">
                <a:solidFill>
                  <a:sysClr val="windowText" lastClr="000000"/>
                </a:solidFill>
              </a:rPr>
              <a:t> </a:t>
            </a:r>
            <a:r>
              <a:rPr lang="en-US" sz="1900" kern="0" dirty="0" err="1">
                <a:solidFill>
                  <a:sysClr val="windowText" lastClr="000000"/>
                </a:solidFill>
              </a:rPr>
              <a:t>gazd</a:t>
            </a:r>
            <a:r>
              <a:rPr lang="ro-RO" sz="1900" kern="0" dirty="0">
                <a:solidFill>
                  <a:sysClr val="windowText" lastClr="000000"/>
                </a:solidFill>
              </a:rPr>
              <a:t>ă</a:t>
            </a:r>
            <a:r>
              <a:rPr lang="en-US" sz="1900" kern="0" dirty="0">
                <a:solidFill>
                  <a:sysClr val="windowText" lastClr="000000"/>
                </a:solidFill>
              </a:rPr>
              <a:t>, T</a:t>
            </a:r>
            <a:r>
              <a:rPr lang="ro-RO" sz="1900" kern="0" dirty="0">
                <a:solidFill>
                  <a:sysClr val="windowText" lastClr="000000"/>
                </a:solidFill>
              </a:rPr>
              <a:t>r</a:t>
            </a:r>
            <a:r>
              <a:rPr lang="en-US" sz="1900" kern="0" dirty="0" err="1">
                <a:solidFill>
                  <a:sysClr val="windowText" lastClr="000000"/>
                </a:solidFill>
              </a:rPr>
              <a:t>exima</a:t>
            </a:r>
            <a:endParaRPr kumimoji="0" lang="ro-RO" sz="19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1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1900" kern="0" dirty="0">
                <a:solidFill>
                  <a:sysClr val="windowText" lastClr="000000"/>
                </a:solidFill>
              </a:rPr>
              <a:t> </a:t>
            </a:r>
            <a:r>
              <a:rPr lang="en-US" sz="1900" kern="0" dirty="0" err="1">
                <a:solidFill>
                  <a:sysClr val="windowText" lastClr="000000"/>
                </a:solidFill>
              </a:rPr>
              <a:t>Reiterarea</a:t>
            </a:r>
            <a:r>
              <a:rPr lang="en-US" sz="1900" kern="0" dirty="0">
                <a:solidFill>
                  <a:sysClr val="windowText" lastClr="000000"/>
                </a:solidFill>
              </a:rPr>
              <a:t> </a:t>
            </a:r>
            <a:r>
              <a:rPr lang="en-US" sz="1900" kern="0" dirty="0" err="1">
                <a:solidFill>
                  <a:sysClr val="windowText" lastClr="000000"/>
                </a:solidFill>
              </a:rPr>
              <a:t>obiectivelor</a:t>
            </a:r>
            <a:r>
              <a:rPr lang="en-US" sz="1900" kern="0" dirty="0">
                <a:solidFill>
                  <a:sysClr val="windowText" lastClr="000000"/>
                </a:solidFill>
              </a:rPr>
              <a:t> </a:t>
            </a:r>
            <a:r>
              <a:rPr lang="en-US" sz="1900" kern="0" dirty="0" err="1">
                <a:solidFill>
                  <a:sysClr val="windowText" lastClr="000000"/>
                </a:solidFill>
              </a:rPr>
              <a:t>proiectului</a:t>
            </a:r>
            <a:r>
              <a:rPr lang="en-US" sz="1900" kern="0" dirty="0">
                <a:solidFill>
                  <a:sysClr val="windowText" lastClr="000000"/>
                </a:solidFill>
              </a:rPr>
              <a:t> WATT ELSE </a:t>
            </a:r>
            <a:r>
              <a:rPr lang="ro-RO" sz="1900" kern="0" dirty="0" err="1">
                <a:solidFill>
                  <a:sysClr val="windowText" lastClr="000000"/>
                </a:solidFill>
              </a:rPr>
              <a:t>ş</a:t>
            </a:r>
            <a:r>
              <a:rPr lang="en-US" sz="1900" kern="0" dirty="0" err="1">
                <a:solidFill>
                  <a:sysClr val="windowText" lastClr="000000"/>
                </a:solidFill>
              </a:rPr>
              <a:t>i</a:t>
            </a:r>
            <a:r>
              <a:rPr lang="en-US" sz="1900" kern="0" dirty="0">
                <a:solidFill>
                  <a:sysClr val="windowText" lastClr="000000"/>
                </a:solidFill>
              </a:rPr>
              <a:t> a </a:t>
            </a:r>
            <a:r>
              <a:rPr lang="en-US" sz="1900" kern="0" dirty="0" err="1">
                <a:solidFill>
                  <a:sysClr val="windowText" lastClr="000000"/>
                </a:solidFill>
              </a:rPr>
              <a:t>sarcinilor</a:t>
            </a:r>
            <a:r>
              <a:rPr lang="en-US" sz="1900" kern="0" dirty="0">
                <a:solidFill>
                  <a:sysClr val="windowText" lastClr="000000"/>
                </a:solidFill>
              </a:rPr>
              <a:t> </a:t>
            </a:r>
            <a:r>
              <a:rPr lang="en-US" sz="1900" kern="0" dirty="0" err="1">
                <a:solidFill>
                  <a:sysClr val="windowText" lastClr="000000"/>
                </a:solidFill>
              </a:rPr>
              <a:t>fiec</a:t>
            </a:r>
            <a:r>
              <a:rPr lang="ro-RO" sz="1900" kern="0" dirty="0">
                <a:solidFill>
                  <a:sysClr val="windowText" lastClr="000000"/>
                </a:solidFill>
              </a:rPr>
              <a:t>ă</a:t>
            </a:r>
            <a:r>
              <a:rPr lang="en-US" sz="1900" kern="0" dirty="0" err="1">
                <a:solidFill>
                  <a:sysClr val="windowText" lastClr="000000"/>
                </a:solidFill>
              </a:rPr>
              <a:t>rui</a:t>
            </a:r>
            <a:r>
              <a:rPr lang="en-US" sz="1900" kern="0" dirty="0">
                <a:solidFill>
                  <a:sysClr val="windowText" lastClr="000000"/>
                </a:solidFill>
              </a:rPr>
              <a:t> </a:t>
            </a:r>
            <a:r>
              <a:rPr lang="en-US" sz="1900" kern="0" dirty="0" err="1">
                <a:solidFill>
                  <a:sysClr val="windowText" lastClr="000000"/>
                </a:solidFill>
              </a:rPr>
              <a:t>partener</a:t>
            </a:r>
            <a:endParaRPr lang="en-US" sz="1900" kern="0" dirty="0">
              <a:solidFill>
                <a:sysClr val="windowText" lastClr="000000"/>
              </a:solidFill>
            </a:endParaRPr>
          </a:p>
          <a:p>
            <a:pPr marL="0" marR="0" lvl="1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9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9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Prezentarea</a:t>
            </a:r>
            <a:r>
              <a:rPr kumimoji="0" lang="en-US" sz="19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9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rezultatelor</a:t>
            </a:r>
            <a:r>
              <a:rPr kumimoji="0" lang="en-US" sz="19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9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fiec</a:t>
            </a:r>
            <a:r>
              <a:rPr kumimoji="0" lang="ro-RO" sz="19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ă</a:t>
            </a:r>
            <a:r>
              <a:rPr kumimoji="0" lang="en-US" sz="19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rei</a:t>
            </a:r>
            <a:r>
              <a:rPr kumimoji="0" lang="en-US" sz="190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</a:t>
            </a:r>
            <a:r>
              <a:rPr lang="ro-RO" sz="1900" kern="0" dirty="0">
                <a:solidFill>
                  <a:sysClr val="windowText" lastClr="000000"/>
                </a:solidFill>
              </a:rPr>
              <a:t>ţă</a:t>
            </a:r>
            <a:r>
              <a:rPr kumimoji="0" lang="en-US" sz="1900" i="0" u="none" strike="noStrike" kern="0" cap="none" spc="0" normalizeH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ri</a:t>
            </a:r>
            <a:r>
              <a:rPr kumimoji="0" lang="en-US" sz="190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la </a:t>
            </a:r>
            <a:r>
              <a:rPr kumimoji="0" lang="en-US" sz="1900" i="0" u="none" strike="noStrike" kern="0" cap="none" spc="0" normalizeH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chestionarele</a:t>
            </a:r>
            <a:r>
              <a:rPr kumimoji="0" lang="en-US" sz="190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900" i="0" u="none" strike="noStrike" kern="0" cap="none" spc="0" normalizeH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aplicate</a:t>
            </a:r>
            <a:r>
              <a:rPr lang="en-US" sz="1900" kern="0" dirty="0">
                <a:solidFill>
                  <a:sysClr val="windowText" lastClr="000000"/>
                </a:solidFill>
              </a:rPr>
              <a:t> </a:t>
            </a:r>
            <a:r>
              <a:rPr lang="en-US" sz="1900" kern="0" dirty="0" err="1">
                <a:solidFill>
                  <a:sysClr val="windowText" lastClr="000000"/>
                </a:solidFill>
              </a:rPr>
              <a:t>institu</a:t>
            </a:r>
            <a:r>
              <a:rPr lang="ro-RO" sz="1900" kern="0" dirty="0">
                <a:solidFill>
                  <a:sysClr val="windowText" lastClr="000000"/>
                </a:solidFill>
              </a:rPr>
              <a:t>ţ</a:t>
            </a:r>
            <a:r>
              <a:rPr lang="en-US" sz="1900" kern="0" dirty="0" err="1">
                <a:solidFill>
                  <a:sysClr val="windowText" lastClr="000000"/>
                </a:solidFill>
              </a:rPr>
              <a:t>iilor</a:t>
            </a:r>
            <a:r>
              <a:rPr lang="en-US" sz="1900" kern="0" dirty="0">
                <a:solidFill>
                  <a:sysClr val="windowText" lastClr="000000"/>
                </a:solidFill>
              </a:rPr>
              <a:t> de </a:t>
            </a:r>
            <a:r>
              <a:rPr lang="en-US" sz="1900" kern="0" dirty="0" err="1">
                <a:solidFill>
                  <a:sysClr val="windowText" lastClr="000000"/>
                </a:solidFill>
              </a:rPr>
              <a:t>formarea</a:t>
            </a:r>
            <a:r>
              <a:rPr lang="en-US" sz="1900" kern="0" dirty="0">
                <a:solidFill>
                  <a:sysClr val="windowText" lastClr="000000"/>
                </a:solidFill>
              </a:rPr>
              <a:t>, </a:t>
            </a:r>
            <a:r>
              <a:rPr lang="en-US" sz="1900" kern="0" dirty="0" err="1">
                <a:solidFill>
                  <a:sysClr val="windowText" lastClr="000000"/>
                </a:solidFill>
              </a:rPr>
              <a:t>autorit</a:t>
            </a:r>
            <a:r>
              <a:rPr lang="ro-RO" sz="1900" kern="0" dirty="0">
                <a:solidFill>
                  <a:sysClr val="windowText" lastClr="000000"/>
                </a:solidFill>
              </a:rPr>
              <a:t>ăţ</a:t>
            </a:r>
            <a:r>
              <a:rPr lang="en-US" sz="1900" kern="0" dirty="0" err="1">
                <a:solidFill>
                  <a:sysClr val="windowText" lastClr="000000"/>
                </a:solidFill>
              </a:rPr>
              <a:t>ilor</a:t>
            </a:r>
            <a:r>
              <a:rPr lang="en-US" sz="1900" kern="0" dirty="0">
                <a:solidFill>
                  <a:sysClr val="windowText" lastClr="000000"/>
                </a:solidFill>
              </a:rPr>
              <a:t> </a:t>
            </a:r>
            <a:r>
              <a:rPr lang="en-US" sz="1900" kern="0" dirty="0" err="1">
                <a:solidFill>
                  <a:sysClr val="windowText" lastClr="000000"/>
                </a:solidFill>
              </a:rPr>
              <a:t>publice</a:t>
            </a:r>
            <a:r>
              <a:rPr lang="en-US" sz="1900" kern="0" dirty="0">
                <a:solidFill>
                  <a:sysClr val="windowText" lastClr="000000"/>
                </a:solidFill>
              </a:rPr>
              <a:t> </a:t>
            </a:r>
            <a:r>
              <a:rPr lang="ro-RO" sz="1900" kern="0" dirty="0" err="1">
                <a:solidFill>
                  <a:sysClr val="windowText" lastClr="000000"/>
                </a:solidFill>
              </a:rPr>
              <a:t>ş</a:t>
            </a:r>
            <a:r>
              <a:rPr lang="en-US" sz="1900" kern="0" dirty="0" err="1">
                <a:solidFill>
                  <a:sysClr val="windowText" lastClr="000000"/>
                </a:solidFill>
              </a:rPr>
              <a:t>i</a:t>
            </a:r>
            <a:r>
              <a:rPr lang="en-US" sz="1900" kern="0" dirty="0">
                <a:solidFill>
                  <a:sysClr val="windowText" lastClr="000000"/>
                </a:solidFill>
              </a:rPr>
              <a:t> </a:t>
            </a:r>
            <a:r>
              <a:rPr lang="en-US" sz="1900" kern="0" dirty="0" err="1">
                <a:solidFill>
                  <a:sysClr val="windowText" lastClr="000000"/>
                </a:solidFill>
              </a:rPr>
              <a:t>firmelor</a:t>
            </a:r>
            <a:endParaRPr kumimoji="0" lang="ro-RO" sz="19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1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9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sz="19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Vizită la</a:t>
            </a:r>
            <a:r>
              <a:rPr kumimoji="0" lang="en-US" sz="190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900" i="0" u="none" strike="noStrike" kern="0" cap="none" spc="0" normalizeH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Agen</a:t>
            </a:r>
            <a:r>
              <a:rPr kumimoji="0" lang="ro-RO" sz="190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ţ</a:t>
            </a:r>
            <a:r>
              <a:rPr kumimoji="0" lang="en-US" sz="1900" i="0" u="none" strike="noStrike" kern="0" cap="none" spc="0" normalizeH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ia</a:t>
            </a:r>
            <a:r>
              <a:rPr kumimoji="0" lang="en-US" sz="190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Na</a:t>
            </a:r>
            <a:r>
              <a:rPr kumimoji="0" lang="ro-RO" sz="190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ţ</a:t>
            </a:r>
            <a:r>
              <a:rPr kumimoji="0" lang="en-US" sz="1900" i="0" u="none" strike="noStrike" kern="0" cap="none" spc="0" normalizeH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ional</a:t>
            </a:r>
            <a:r>
              <a:rPr kumimoji="0" lang="ro-RO" sz="190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ă</a:t>
            </a:r>
            <a:r>
              <a:rPr kumimoji="0" lang="en-US" sz="190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br>
              <a:rPr kumimoji="0" lang="en-US" sz="190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1900" i="0" u="none" strike="noStrike" kern="0" cap="none" spc="0" normalizeH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pentru</a:t>
            </a:r>
            <a:r>
              <a:rPr kumimoji="0" lang="en-US" sz="190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900" i="0" u="none" strike="noStrike" kern="0" cap="none" spc="0" normalizeH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Energie</a:t>
            </a:r>
            <a:r>
              <a:rPr kumimoji="0" lang="en-US" sz="190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lang="ro-RO" sz="1900" kern="0" dirty="0" err="1">
                <a:solidFill>
                  <a:sysClr val="windowText" lastClr="000000"/>
                </a:solidFill>
              </a:rPr>
              <a:t>ş</a:t>
            </a:r>
            <a:r>
              <a:rPr kumimoji="0" lang="en-US" sz="1900" i="0" u="none" strike="noStrike" kern="0" cap="none" spc="0" normalizeH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</a:t>
            </a:r>
            <a:r>
              <a:rPr kumimoji="0" lang="en-US" sz="190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900" i="0" u="none" strike="noStrike" kern="0" cap="none" spc="0" normalizeH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inova</a:t>
            </a:r>
            <a:r>
              <a:rPr lang="ro-RO" sz="1900" kern="0" dirty="0">
                <a:solidFill>
                  <a:sysClr val="windowText" lastClr="000000"/>
                </a:solidFill>
              </a:rPr>
              <a:t>ţ</a:t>
            </a:r>
            <a:r>
              <a:rPr kumimoji="0" lang="en-US" sz="1900" i="0" u="none" strike="noStrike" kern="0" cap="none" spc="0" normalizeH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ie</a:t>
            </a:r>
            <a:endParaRPr kumimoji="0" lang="ro-RO" sz="19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" name="Grupare 3"/>
          <p:cNvGrpSpPr/>
          <p:nvPr/>
        </p:nvGrpSpPr>
        <p:grpSpPr>
          <a:xfrm>
            <a:off x="152400" y="5804144"/>
            <a:ext cx="11785600" cy="920321"/>
            <a:chOff x="-5946065" y="5252760"/>
            <a:chExt cx="17799785" cy="1389960"/>
          </a:xfrm>
        </p:grpSpPr>
        <p:sp>
          <p:nvSpPr>
            <p:cNvPr id="5" name="CustomShape 3"/>
            <p:cNvSpPr/>
            <p:nvPr/>
          </p:nvSpPr>
          <p:spPr>
            <a:xfrm>
              <a:off x="-5946065" y="6341400"/>
              <a:ext cx="3941640" cy="301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r>
                <a:rPr lang="ro-RO" sz="1600" b="1" strike="noStrike" spc="-1" dirty="0">
                  <a:solidFill>
                    <a:srgbClr val="70AD47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2019-1-FR01-KA202-062503</a:t>
              </a:r>
              <a:endParaRPr lang="ro-RO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pic>
          <p:nvPicPr>
            <p:cNvPr id="6" name="Image 6"/>
            <p:cNvPicPr/>
            <p:nvPr/>
          </p:nvPicPr>
          <p:blipFill>
            <a:blip r:embed="rId2"/>
            <a:stretch/>
          </p:blipFill>
          <p:spPr>
            <a:xfrm>
              <a:off x="4510800" y="5252760"/>
              <a:ext cx="7342920" cy="138996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8" name="Imagin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9486" y="1187904"/>
            <a:ext cx="2725056" cy="2043792"/>
          </a:xfrm>
          <a:prstGeom prst="rect">
            <a:avLst/>
          </a:prstGeom>
        </p:spPr>
      </p:pic>
      <p:pic>
        <p:nvPicPr>
          <p:cNvPr id="9" name="Imagin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9486" y="3427149"/>
            <a:ext cx="2739571" cy="2054678"/>
          </a:xfrm>
          <a:prstGeom prst="rect">
            <a:avLst/>
          </a:prstGeom>
        </p:spPr>
      </p:pic>
      <p:pic>
        <p:nvPicPr>
          <p:cNvPr id="10" name="Imagin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8400" y="2209800"/>
            <a:ext cx="27432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 txBox="1">
            <a:spLocks/>
          </p:cNvSpPr>
          <p:nvPr/>
        </p:nvSpPr>
        <p:spPr>
          <a:xfrm>
            <a:off x="1676400" y="1143000"/>
            <a:ext cx="8229600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>
              <a:defRPr/>
            </a:pPr>
            <a:r>
              <a:rPr lang="ro-RO" sz="2400" b="1" kern="0" dirty="0">
                <a:solidFill>
                  <a:schemeClr val="accent3">
                    <a:lumMod val="75000"/>
                  </a:schemeClr>
                </a:solidFill>
              </a:rPr>
              <a:t>Programul </a:t>
            </a:r>
            <a:r>
              <a:rPr lang="en-US" sz="2400" b="1" kern="0" dirty="0" err="1">
                <a:solidFill>
                  <a:schemeClr val="accent3">
                    <a:lumMod val="75000"/>
                  </a:schemeClr>
                </a:solidFill>
              </a:rPr>
              <a:t>reuniunii</a:t>
            </a:r>
            <a:r>
              <a:rPr lang="en-US" sz="2400" b="1" kern="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b="1" kern="0" dirty="0" err="1">
                <a:solidFill>
                  <a:schemeClr val="accent3">
                    <a:lumMod val="75000"/>
                  </a:schemeClr>
                </a:solidFill>
              </a:rPr>
              <a:t>transna</a:t>
            </a:r>
            <a:r>
              <a:rPr lang="ro-RO" sz="2400" b="1" kern="0" dirty="0">
                <a:solidFill>
                  <a:schemeClr val="accent3">
                    <a:lumMod val="75000"/>
                  </a:schemeClr>
                </a:solidFill>
              </a:rPr>
              <a:t>ţ</a:t>
            </a:r>
            <a:r>
              <a:rPr lang="en-US" sz="2400" b="1" kern="0" dirty="0" err="1">
                <a:solidFill>
                  <a:schemeClr val="accent3">
                    <a:lumMod val="75000"/>
                  </a:schemeClr>
                </a:solidFill>
              </a:rPr>
              <a:t>ionale</a:t>
            </a:r>
            <a:r>
              <a:rPr lang="ro-RO" sz="2400" b="1" kern="0" dirty="0">
                <a:solidFill>
                  <a:schemeClr val="accent3">
                    <a:lumMod val="75000"/>
                  </a:schemeClr>
                </a:solidFill>
              </a:rPr>
              <a:t>  de la </a:t>
            </a:r>
            <a:r>
              <a:rPr lang="en-US" sz="2400" b="1" kern="0" dirty="0">
                <a:solidFill>
                  <a:schemeClr val="accent3">
                    <a:lumMod val="75000"/>
                  </a:schemeClr>
                </a:solidFill>
              </a:rPr>
              <a:t>Bratislava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" name="Substituent conținut 2"/>
          <p:cNvSpPr txBox="1">
            <a:spLocks/>
          </p:cNvSpPr>
          <p:nvPr/>
        </p:nvSpPr>
        <p:spPr>
          <a:xfrm>
            <a:off x="381000" y="2014927"/>
            <a:ext cx="5410200" cy="4419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>
                <a:solidFill>
                  <a:sysClr val="windowText" lastClr="000000"/>
                </a:solidFill>
              </a:rPr>
              <a:t>Joi</a:t>
            </a:r>
            <a:r>
              <a:rPr kumimoji="0" lang="ro-RO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30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ianuarie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o-RO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20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</a:t>
            </a:r>
            <a:endParaRPr kumimoji="0" lang="ro-RO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000" kern="0" dirty="0" err="1">
                <a:solidFill>
                  <a:sysClr val="windowText" lastClr="000000"/>
                </a:solidFill>
              </a:rPr>
              <a:t>Prezentarea</a:t>
            </a:r>
            <a:r>
              <a:rPr lang="en-US" sz="2000" kern="0" dirty="0">
                <a:solidFill>
                  <a:sysClr val="windowText" lastClr="000000"/>
                </a:solidFill>
              </a:rPr>
              <a:t>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unui</a:t>
            </a:r>
            <a:r>
              <a:rPr lang="en-US" sz="2000" kern="0" dirty="0">
                <a:solidFill>
                  <a:sysClr val="windowText" lastClr="000000"/>
                </a:solidFill>
              </a:rPr>
              <a:t>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proiect</a:t>
            </a:r>
            <a:r>
              <a:rPr lang="en-US" sz="2000" kern="0" dirty="0">
                <a:solidFill>
                  <a:sysClr val="windowText" lastClr="000000"/>
                </a:solidFill>
              </a:rPr>
              <a:t> Erasmus + al 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partenerului</a:t>
            </a:r>
            <a:r>
              <a:rPr lang="en-US" sz="2000" kern="0" dirty="0">
                <a:solidFill>
                  <a:sysClr val="windowText" lastClr="000000"/>
                </a:solidFill>
              </a:rPr>
              <a:t>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gazd</a:t>
            </a:r>
            <a:r>
              <a:rPr lang="ro-RO" sz="2000" kern="0" dirty="0">
                <a:solidFill>
                  <a:sysClr val="windowText" lastClr="000000"/>
                </a:solidFill>
              </a:rPr>
              <a:t>ă</a:t>
            </a:r>
            <a:r>
              <a:rPr lang="en-US" sz="2000" kern="0" dirty="0">
                <a:solidFill>
                  <a:sysClr val="windowText" lastClr="000000"/>
                </a:solidFill>
              </a:rPr>
              <a:t>,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Trexima</a:t>
            </a:r>
            <a:endParaRPr lang="en-US" sz="2000" kern="0" dirty="0">
              <a:solidFill>
                <a:sysClr val="windowText" lastClr="000000"/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000" kern="0" dirty="0" err="1">
                <a:solidFill>
                  <a:sysClr val="windowText" lastClr="000000"/>
                </a:solidFill>
              </a:rPr>
              <a:t>Stabilirea</a:t>
            </a:r>
            <a:r>
              <a:rPr lang="en-US" sz="2000" kern="0" dirty="0">
                <a:solidFill>
                  <a:sysClr val="windowText" lastClr="000000"/>
                </a:solidFill>
              </a:rPr>
              <a:t> 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elementelor</a:t>
            </a:r>
            <a:r>
              <a:rPr lang="en-US" sz="2000" kern="0" dirty="0">
                <a:solidFill>
                  <a:sysClr val="windowText" lastClr="000000"/>
                </a:solidFill>
              </a:rPr>
              <a:t> legate de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raportul</a:t>
            </a:r>
            <a:r>
              <a:rPr lang="en-US" sz="2000" kern="0" dirty="0">
                <a:solidFill>
                  <a:sysClr val="windowText" lastClr="000000"/>
                </a:solidFill>
              </a:rPr>
              <a:t>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sintetic</a:t>
            </a:r>
            <a:r>
              <a:rPr lang="en-US" sz="2000" kern="0" dirty="0">
                <a:solidFill>
                  <a:sysClr val="windowText" lastClr="000000"/>
                </a:solidFill>
              </a:rPr>
              <a:t>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privind</a:t>
            </a:r>
            <a:r>
              <a:rPr lang="en-US" sz="2000" kern="0" dirty="0">
                <a:solidFill>
                  <a:sysClr val="windowText" lastClr="000000"/>
                </a:solidFill>
              </a:rPr>
              <a:t> 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rezultatele</a:t>
            </a:r>
            <a:r>
              <a:rPr lang="en-US" sz="2000" kern="0" dirty="0">
                <a:solidFill>
                  <a:sysClr val="windowText" lastClr="000000"/>
                </a:solidFill>
              </a:rPr>
              <a:t>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chestionarelor</a:t>
            </a:r>
            <a:r>
              <a:rPr lang="en-US" sz="2000" kern="0" dirty="0">
                <a:solidFill>
                  <a:sysClr val="windowText" lastClr="000000"/>
                </a:solidFill>
              </a:rPr>
              <a:t> 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ce</a:t>
            </a:r>
            <a:r>
              <a:rPr lang="en-US" sz="2000" kern="0" dirty="0">
                <a:solidFill>
                  <a:sysClr val="windowText" lastClr="000000"/>
                </a:solidFill>
              </a:rPr>
              <a:t>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trebuie</a:t>
            </a:r>
            <a:r>
              <a:rPr lang="en-US" sz="2000" kern="0" dirty="0">
                <a:solidFill>
                  <a:sysClr val="windowText" lastClr="000000"/>
                </a:solidFill>
              </a:rPr>
              <a:t> 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trimis</a:t>
            </a:r>
            <a:r>
              <a:rPr lang="ro-RO" sz="2000" kern="0" dirty="0">
                <a:solidFill>
                  <a:sysClr val="windowText" lastClr="000000"/>
                </a:solidFill>
              </a:rPr>
              <a:t>e </a:t>
            </a:r>
            <a:r>
              <a:rPr lang="en-US" sz="2000" kern="0" dirty="0">
                <a:solidFill>
                  <a:sysClr val="windowText" lastClr="000000"/>
                </a:solidFill>
              </a:rPr>
              <a:t> </a:t>
            </a:r>
            <a:r>
              <a:rPr lang="ro-RO" sz="2000" kern="0" dirty="0" err="1">
                <a:solidFill>
                  <a:sysClr val="windowText" lastClr="000000"/>
                </a:solidFill>
              </a:rPr>
              <a:t>f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imei</a:t>
            </a:r>
            <a:r>
              <a:rPr lang="en-US" sz="2000" kern="0" dirty="0">
                <a:solidFill>
                  <a:sysClr val="windowText" lastClr="000000"/>
                </a:solidFill>
              </a:rPr>
              <a:t> de </a:t>
            </a:r>
            <a:r>
              <a:rPr lang="ro-RO" sz="2000" kern="0" dirty="0">
                <a:solidFill>
                  <a:sysClr val="windowText" lastClr="000000"/>
                </a:solidFill>
              </a:rPr>
              <a:t>s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tatistic</a:t>
            </a:r>
            <a:r>
              <a:rPr lang="ro-RO" sz="2000" kern="0" dirty="0">
                <a:solidFill>
                  <a:sysClr val="windowText" lastClr="000000"/>
                </a:solidFill>
              </a:rPr>
              <a:t>ă</a:t>
            </a:r>
            <a:r>
              <a:rPr lang="en-US" sz="2000" kern="0" dirty="0">
                <a:solidFill>
                  <a:sysClr val="windowText" lastClr="000000"/>
                </a:solidFill>
              </a:rPr>
              <a:t> TREXIMA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Workshop</a:t>
            </a:r>
            <a:r>
              <a:rPr lang="en-US" sz="2000" kern="0" dirty="0">
                <a:solidFill>
                  <a:sysClr val="windowText" lastClr="000000"/>
                </a:solidFill>
              </a:rPr>
              <a:t>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privind</a:t>
            </a:r>
            <a:r>
              <a:rPr lang="en-US" sz="2000" kern="0" dirty="0">
                <a:solidFill>
                  <a:sysClr val="windowText" lastClr="000000"/>
                </a:solidFill>
              </a:rPr>
              <a:t> 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identificarea</a:t>
            </a:r>
            <a:r>
              <a:rPr lang="en-US" sz="2000" kern="0" dirty="0">
                <a:solidFill>
                  <a:sysClr val="windowText" lastClr="000000"/>
                </a:solidFill>
              </a:rPr>
              <a:t> c</a:t>
            </a:r>
            <a:r>
              <a:rPr lang="ro-RO" sz="2000" kern="0" dirty="0">
                <a:solidFill>
                  <a:sysClr val="windowText" lastClr="000000"/>
                </a:solidFill>
              </a:rPr>
              <a:t>o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mpeten</a:t>
            </a:r>
            <a:r>
              <a:rPr lang="ro-RO" sz="2000" kern="0" dirty="0">
                <a:solidFill>
                  <a:sysClr val="windowText" lastClr="000000"/>
                </a:solidFill>
              </a:rPr>
              <a:t>ţ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elor</a:t>
            </a:r>
            <a:r>
              <a:rPr lang="en-US" sz="2000" kern="0" dirty="0">
                <a:solidFill>
                  <a:sysClr val="windowText" lastClr="000000"/>
                </a:solidFill>
              </a:rPr>
              <a:t> </a:t>
            </a:r>
            <a:r>
              <a:rPr lang="ro-RO" sz="2000" kern="0" dirty="0" err="1">
                <a:solidFill>
                  <a:sysClr val="windowText" lastClr="000000"/>
                </a:solidFill>
              </a:rPr>
              <a:t>ş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i</a:t>
            </a:r>
            <a:r>
              <a:rPr lang="en-US" sz="2000" kern="0" dirty="0">
                <a:solidFill>
                  <a:sysClr val="windowText" lastClr="000000"/>
                </a:solidFill>
              </a:rPr>
              <a:t>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descrierea</a:t>
            </a:r>
            <a:r>
              <a:rPr lang="en-US" sz="2000" kern="0" dirty="0">
                <a:solidFill>
                  <a:sysClr val="windowText" lastClr="000000"/>
                </a:solidFill>
              </a:rPr>
              <a:t>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ocupa</a:t>
            </a:r>
            <a:r>
              <a:rPr lang="ro-RO" sz="2000" kern="0" dirty="0">
                <a:solidFill>
                  <a:sysClr val="windowText" lastClr="000000"/>
                </a:solidFill>
              </a:rPr>
              <a:t>ţ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iilor</a:t>
            </a:r>
            <a:r>
              <a:rPr lang="en-US" sz="2000" kern="0" dirty="0">
                <a:solidFill>
                  <a:sysClr val="windowText" lastClr="000000"/>
                </a:solidFill>
              </a:rPr>
              <a:t> din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domeniul</a:t>
            </a:r>
            <a:r>
              <a:rPr lang="en-US" sz="2000" kern="0" dirty="0">
                <a:solidFill>
                  <a:sysClr val="windowText" lastClr="000000"/>
                </a:solidFill>
              </a:rPr>
              <a:t> energetic </a:t>
            </a:r>
            <a:r>
              <a:rPr lang="ro-RO" sz="2000" kern="0" dirty="0">
                <a:solidFill>
                  <a:sysClr val="windowText" lastClr="000000"/>
                </a:solidFill>
              </a:rPr>
              <a:t>în</a:t>
            </a:r>
            <a:r>
              <a:rPr lang="en-US" sz="2000" kern="0" dirty="0">
                <a:solidFill>
                  <a:sysClr val="windowText" lastClr="000000"/>
                </a:solidFill>
              </a:rPr>
              <a:t>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fiec</a:t>
            </a:r>
            <a:r>
              <a:rPr lang="ro-RO" sz="2000" kern="0" dirty="0">
                <a:solidFill>
                  <a:sysClr val="windowText" lastClr="000000"/>
                </a:solidFill>
              </a:rPr>
              <a:t>a</a:t>
            </a:r>
            <a:r>
              <a:rPr lang="en-US" sz="2000" kern="0" dirty="0">
                <a:solidFill>
                  <a:sysClr val="windowText" lastClr="000000"/>
                </a:solidFill>
              </a:rPr>
              <a:t>re </a:t>
            </a:r>
            <a:r>
              <a:rPr lang="ro-RO" sz="2000" kern="0" dirty="0">
                <a:solidFill>
                  <a:sysClr val="windowText" lastClr="000000"/>
                </a:solidFill>
              </a:rPr>
              <a:t>ţa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ri</a:t>
            </a:r>
            <a:r>
              <a:rPr lang="ro-RO" sz="2000" kern="0" dirty="0">
                <a:solidFill>
                  <a:sysClr val="windowText" lastClr="000000"/>
                </a:solidFill>
              </a:rPr>
              <a:t>ă </a:t>
            </a:r>
            <a:r>
              <a:rPr lang="en-US" sz="2000" kern="0" dirty="0">
                <a:solidFill>
                  <a:sysClr val="windowText" lastClr="000000"/>
                </a:solidFill>
              </a:rPr>
              <a:t>participant</a:t>
            </a:r>
            <a:r>
              <a:rPr lang="ro-RO" sz="2000" kern="0" dirty="0">
                <a:solidFill>
                  <a:sysClr val="windowText" lastClr="000000"/>
                </a:solidFill>
              </a:rPr>
              <a:t>ă</a:t>
            </a:r>
            <a:r>
              <a:rPr lang="en-US" sz="2000" kern="0" dirty="0">
                <a:solidFill>
                  <a:sysClr val="windowText" lastClr="000000"/>
                </a:solidFill>
              </a:rPr>
              <a:t> la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proiect</a:t>
            </a:r>
            <a:endParaRPr kumimoji="0" lang="ro-RO" sz="2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342900" marR="0" lvl="1" indent="-3429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o-RO" sz="20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Stabilirea obiectivelor pentru următoarea întâlnire din </a:t>
            </a:r>
            <a:r>
              <a:rPr lang="en-US" sz="2000" kern="0" dirty="0">
                <a:solidFill>
                  <a:sysClr val="windowText" lastClr="000000"/>
                </a:solidFill>
              </a:rPr>
              <a:t> 27-28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mai</a:t>
            </a:r>
            <a:r>
              <a:rPr lang="en-US" sz="2000" kern="0" dirty="0">
                <a:solidFill>
                  <a:sysClr val="windowText" lastClr="000000"/>
                </a:solidFill>
              </a:rPr>
              <a:t> </a:t>
            </a:r>
            <a:r>
              <a:rPr kumimoji="0" lang="ro-RO" sz="20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2020 de la </a:t>
            </a:r>
            <a:r>
              <a:rPr lang="en-US" sz="2000" kern="0" dirty="0">
                <a:solidFill>
                  <a:sysClr val="windowText" lastClr="000000"/>
                </a:solidFill>
              </a:rPr>
              <a:t> 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Ia</a:t>
            </a:r>
            <a:r>
              <a:rPr lang="ro-RO" sz="2000" kern="0" dirty="0">
                <a:solidFill>
                  <a:sysClr val="windowText" lastClr="000000"/>
                </a:solidFill>
              </a:rPr>
              <a:t>ş</a:t>
            </a:r>
            <a:r>
              <a:rPr lang="en-US" sz="2000" kern="0" dirty="0" err="1">
                <a:solidFill>
                  <a:sysClr val="windowText" lastClr="000000"/>
                </a:solidFill>
              </a:rPr>
              <a:t>i</a:t>
            </a:r>
            <a:r>
              <a:rPr kumimoji="0" lang="ro-RO" sz="20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342900" marR="0" lvl="1" indent="-3429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000" kern="0" noProof="0" dirty="0" err="1">
                <a:solidFill>
                  <a:sysClr val="windowText" lastClr="000000"/>
                </a:solidFill>
              </a:rPr>
              <a:t>Vizit</a:t>
            </a:r>
            <a:r>
              <a:rPr lang="ro-RO" sz="2000" kern="0" noProof="0" dirty="0">
                <a:solidFill>
                  <a:sysClr val="windowText" lastClr="000000"/>
                </a:solidFill>
              </a:rPr>
              <a:t>ă</a:t>
            </a:r>
            <a:r>
              <a:rPr lang="en-US" sz="2000" kern="0" noProof="0" dirty="0">
                <a:solidFill>
                  <a:sysClr val="windowText" lastClr="000000"/>
                </a:solidFill>
              </a:rPr>
              <a:t> la </a:t>
            </a:r>
            <a:r>
              <a:rPr lang="en-US" sz="2000" kern="0" noProof="0" dirty="0" err="1">
                <a:solidFill>
                  <a:sysClr val="windowText" lastClr="000000"/>
                </a:solidFill>
              </a:rPr>
              <a:t>Universitatea</a:t>
            </a:r>
            <a:r>
              <a:rPr lang="en-US" sz="2000" kern="0" noProof="0" dirty="0">
                <a:solidFill>
                  <a:sysClr val="windowText" lastClr="000000"/>
                </a:solidFill>
              </a:rPr>
              <a:t> </a:t>
            </a:r>
            <a:r>
              <a:rPr lang="en-US" sz="2000" kern="0" noProof="0" dirty="0" err="1">
                <a:solidFill>
                  <a:sysClr val="windowText" lastClr="000000"/>
                </a:solidFill>
              </a:rPr>
              <a:t>Tehnic</a:t>
            </a:r>
            <a:r>
              <a:rPr lang="ro-RO" sz="2000" kern="0" noProof="0" dirty="0">
                <a:solidFill>
                  <a:sysClr val="windowText" lastClr="000000"/>
                </a:solidFill>
              </a:rPr>
              <a:t>ă</a:t>
            </a:r>
            <a:r>
              <a:rPr lang="en-US" sz="2000" kern="0" noProof="0" dirty="0">
                <a:solidFill>
                  <a:sysClr val="windowText" lastClr="000000"/>
                </a:solidFill>
              </a:rPr>
              <a:t> din Bratislava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7" name="Grupare 6"/>
          <p:cNvGrpSpPr/>
          <p:nvPr/>
        </p:nvGrpSpPr>
        <p:grpSpPr>
          <a:xfrm>
            <a:off x="152400" y="5804144"/>
            <a:ext cx="11785600" cy="920321"/>
            <a:chOff x="-5946065" y="5252760"/>
            <a:chExt cx="17799785" cy="1389960"/>
          </a:xfrm>
        </p:grpSpPr>
        <p:sp>
          <p:nvSpPr>
            <p:cNvPr id="8" name="CustomShape 3"/>
            <p:cNvSpPr/>
            <p:nvPr/>
          </p:nvSpPr>
          <p:spPr>
            <a:xfrm>
              <a:off x="-5946065" y="6341400"/>
              <a:ext cx="3941640" cy="301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r>
                <a:rPr lang="ro-RO" sz="1600" b="1" strike="noStrike" spc="-1" dirty="0">
                  <a:solidFill>
                    <a:srgbClr val="70AD47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2019-1-FR01-KA202-062503</a:t>
              </a:r>
              <a:endParaRPr lang="ro-RO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pic>
          <p:nvPicPr>
            <p:cNvPr id="9" name="Image 6"/>
            <p:cNvPicPr/>
            <p:nvPr/>
          </p:nvPicPr>
          <p:blipFill>
            <a:blip r:embed="rId2"/>
            <a:stretch/>
          </p:blipFill>
          <p:spPr>
            <a:xfrm>
              <a:off x="4510800" y="5252760"/>
              <a:ext cx="7342920" cy="138996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10" name="Imagin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6103" y="2014927"/>
            <a:ext cx="4572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u 1"/>
          <p:cNvSpPr txBox="1">
            <a:spLocks/>
          </p:cNvSpPr>
          <p:nvPr/>
        </p:nvSpPr>
        <p:spPr>
          <a:xfrm>
            <a:off x="457200" y="1752600"/>
            <a:ext cx="5638800" cy="48768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Vineri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, 31 </a:t>
            </a:r>
            <a:r>
              <a:rPr kumimoji="0" lang="en-US" sz="19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ianuarie</a:t>
            </a:r>
            <a:r>
              <a:rPr kumimoji="0" lang="en-US" sz="19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</a:rPr>
              <a:t> 2020</a:t>
            </a:r>
            <a:endParaRPr kumimoji="0" lang="en-US" sz="19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457200" marR="0" lvl="0" indent="-4572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9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900" kern="0" dirty="0" err="1"/>
              <a:t>Schimb</a:t>
            </a:r>
            <a:r>
              <a:rPr lang="en-US" sz="1900" kern="0" dirty="0"/>
              <a:t> de </a:t>
            </a:r>
            <a:r>
              <a:rPr lang="en-US" sz="1900" kern="0" dirty="0" err="1"/>
              <a:t>experien</a:t>
            </a:r>
            <a:r>
              <a:rPr lang="ro-RO" sz="1900" kern="0" dirty="0"/>
              <a:t>ţă</a:t>
            </a:r>
            <a:r>
              <a:rPr lang="en-US" sz="1900" kern="0" dirty="0"/>
              <a:t> bilateral</a:t>
            </a:r>
            <a:r>
              <a:rPr lang="ro-RO" sz="1900" kern="0" dirty="0"/>
              <a:t>ă</a:t>
            </a:r>
            <a:r>
              <a:rPr lang="en-US" sz="1900" kern="0" dirty="0"/>
              <a:t> </a:t>
            </a:r>
            <a:r>
              <a:rPr lang="ro-RO" sz="1900" kern="0" dirty="0" err="1"/>
              <a:t>î</a:t>
            </a:r>
            <a:r>
              <a:rPr lang="en-US" sz="1900" kern="0" dirty="0" err="1"/>
              <a:t>ntre</a:t>
            </a:r>
            <a:r>
              <a:rPr lang="en-US" sz="1900" kern="0" dirty="0"/>
              <a:t> </a:t>
            </a:r>
            <a:r>
              <a:rPr lang="en-US" sz="1900" kern="0" dirty="0" err="1"/>
              <a:t>coordonatator</a:t>
            </a:r>
            <a:r>
              <a:rPr lang="en-US" sz="1900" kern="0" dirty="0"/>
              <a:t> </a:t>
            </a:r>
            <a:r>
              <a:rPr lang="ro-RO" sz="1900" kern="0" dirty="0" err="1"/>
              <a:t>ş</a:t>
            </a:r>
            <a:r>
              <a:rPr lang="en-US" sz="1900" kern="0" dirty="0" err="1"/>
              <a:t>i</a:t>
            </a:r>
            <a:r>
              <a:rPr lang="en-US" sz="1900" kern="0" dirty="0"/>
              <a:t> </a:t>
            </a:r>
            <a:r>
              <a:rPr lang="en-US" sz="1900" kern="0" dirty="0" err="1"/>
              <a:t>parteneri</a:t>
            </a:r>
            <a:r>
              <a:rPr lang="en-US" sz="1900" kern="0" dirty="0"/>
              <a:t> </a:t>
            </a:r>
            <a:r>
              <a:rPr lang="en-US" sz="1900" kern="0" dirty="0" err="1"/>
              <a:t>privind</a:t>
            </a:r>
            <a:r>
              <a:rPr lang="en-US" sz="1900" kern="0" dirty="0"/>
              <a:t> a</a:t>
            </a:r>
            <a:r>
              <a:rPr lang="ro-RO" sz="1900" kern="0" dirty="0"/>
              <a:t>ş</a:t>
            </a:r>
            <a:r>
              <a:rPr lang="en-US" sz="1900" kern="0" dirty="0" err="1"/>
              <a:t>tept</a:t>
            </a:r>
            <a:r>
              <a:rPr lang="ro-RO" sz="1900" kern="0" dirty="0"/>
              <a:t>ă</a:t>
            </a:r>
            <a:r>
              <a:rPr lang="en-US" sz="1900" kern="0" dirty="0"/>
              <a:t>rile </a:t>
            </a:r>
            <a:r>
              <a:rPr lang="en-US" sz="1900" kern="0" dirty="0" err="1"/>
              <a:t>proiectului</a:t>
            </a:r>
            <a:endParaRPr lang="ro-RO" sz="1900" kern="0" dirty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1900" kern="0" dirty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900" kern="0" dirty="0"/>
              <a:t>Feedback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154668"/>
            <a:ext cx="115824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o-RO" sz="2300" b="1" kern="0" dirty="0">
                <a:solidFill>
                  <a:schemeClr val="accent3">
                    <a:lumMod val="75000"/>
                  </a:schemeClr>
                </a:solidFill>
              </a:rPr>
              <a:t>Programul </a:t>
            </a:r>
            <a:r>
              <a:rPr lang="en-US" sz="2300" b="1" kern="0" dirty="0" err="1">
                <a:solidFill>
                  <a:schemeClr val="accent3">
                    <a:lumMod val="75000"/>
                  </a:schemeClr>
                </a:solidFill>
              </a:rPr>
              <a:t>reuniunii</a:t>
            </a:r>
            <a:r>
              <a:rPr lang="en-US" sz="2300" b="1" kern="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300" b="1" kern="0" dirty="0" err="1">
                <a:solidFill>
                  <a:schemeClr val="accent3">
                    <a:lumMod val="75000"/>
                  </a:schemeClr>
                </a:solidFill>
              </a:rPr>
              <a:t>transna</a:t>
            </a:r>
            <a:r>
              <a:rPr lang="ro-RO" sz="2300" b="1" kern="0" dirty="0">
                <a:solidFill>
                  <a:schemeClr val="accent3">
                    <a:lumMod val="75000"/>
                  </a:schemeClr>
                </a:solidFill>
              </a:rPr>
              <a:t>ţ</a:t>
            </a:r>
            <a:r>
              <a:rPr lang="en-US" sz="2300" b="1" kern="0" dirty="0" err="1">
                <a:solidFill>
                  <a:schemeClr val="accent3">
                    <a:lumMod val="75000"/>
                  </a:schemeClr>
                </a:solidFill>
              </a:rPr>
              <a:t>ionale</a:t>
            </a:r>
            <a:r>
              <a:rPr lang="ro-RO" sz="2300" b="1" kern="0" dirty="0">
                <a:solidFill>
                  <a:schemeClr val="accent3">
                    <a:lumMod val="75000"/>
                  </a:schemeClr>
                </a:solidFill>
              </a:rPr>
              <a:t>  de la </a:t>
            </a:r>
            <a:r>
              <a:rPr lang="en-US" sz="2300" b="1" kern="0" dirty="0">
                <a:solidFill>
                  <a:schemeClr val="accent3">
                    <a:lumMod val="75000"/>
                  </a:schemeClr>
                </a:solidFill>
              </a:rPr>
              <a:t>Bratislava</a:t>
            </a:r>
            <a:endParaRPr lang="en-US" sz="2300" b="1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8" name="Grupare 7"/>
          <p:cNvGrpSpPr/>
          <p:nvPr/>
        </p:nvGrpSpPr>
        <p:grpSpPr>
          <a:xfrm>
            <a:off x="152400" y="5804144"/>
            <a:ext cx="11785600" cy="920321"/>
            <a:chOff x="-5946065" y="5252760"/>
            <a:chExt cx="17799785" cy="1389960"/>
          </a:xfrm>
        </p:grpSpPr>
        <p:sp>
          <p:nvSpPr>
            <p:cNvPr id="9" name="CustomShape 3"/>
            <p:cNvSpPr/>
            <p:nvPr/>
          </p:nvSpPr>
          <p:spPr>
            <a:xfrm>
              <a:off x="-5946065" y="6341400"/>
              <a:ext cx="3941640" cy="301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r>
                <a:rPr lang="ro-RO" sz="1600" b="1" strike="noStrike" spc="-1" dirty="0">
                  <a:solidFill>
                    <a:srgbClr val="70AD47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2019-1-FR01-KA202-062503</a:t>
              </a:r>
              <a:endParaRPr lang="ro-RO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pic>
          <p:nvPicPr>
            <p:cNvPr id="10" name="Image 6"/>
            <p:cNvPicPr/>
            <p:nvPr/>
          </p:nvPicPr>
          <p:blipFill>
            <a:blip r:embed="rId2"/>
            <a:stretch/>
          </p:blipFill>
          <p:spPr>
            <a:xfrm>
              <a:off x="4510800" y="5252760"/>
              <a:ext cx="7342920" cy="138996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3" name="I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5600" y="1763486"/>
            <a:ext cx="5105400" cy="3829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u 2"/>
          <p:cNvSpPr txBox="1">
            <a:spLocks/>
          </p:cNvSpPr>
          <p:nvPr/>
        </p:nvSpPr>
        <p:spPr>
          <a:xfrm>
            <a:off x="1524000" y="685800"/>
            <a:ext cx="8229600" cy="95707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</a:rPr>
              <a:t>Bratislava</a:t>
            </a:r>
            <a:r>
              <a:rPr lang="en-US" sz="2800" b="1" kern="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2800" b="1" kern="0" dirty="0" err="1">
                <a:solidFill>
                  <a:schemeClr val="accent3">
                    <a:lumMod val="75000"/>
                  </a:schemeClr>
                </a:solidFill>
              </a:rPr>
              <a:t>Slovacia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</a:rPr>
              <a:t> </a:t>
            </a:r>
          </a:p>
        </p:txBody>
      </p:sp>
      <p:grpSp>
        <p:nvGrpSpPr>
          <p:cNvPr id="6" name="Grupare 5"/>
          <p:cNvGrpSpPr/>
          <p:nvPr/>
        </p:nvGrpSpPr>
        <p:grpSpPr>
          <a:xfrm>
            <a:off x="152400" y="5804144"/>
            <a:ext cx="11785600" cy="920321"/>
            <a:chOff x="-5946065" y="5252760"/>
            <a:chExt cx="17799785" cy="1389960"/>
          </a:xfrm>
        </p:grpSpPr>
        <p:sp>
          <p:nvSpPr>
            <p:cNvPr id="8" name="CustomShape 3"/>
            <p:cNvSpPr/>
            <p:nvPr/>
          </p:nvSpPr>
          <p:spPr>
            <a:xfrm>
              <a:off x="-5946065" y="6341400"/>
              <a:ext cx="3941640" cy="301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r>
                <a:rPr lang="ro-RO" sz="1600" b="1" strike="noStrike" spc="-1" dirty="0">
                  <a:solidFill>
                    <a:srgbClr val="70AD47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2019-1-FR01-KA202-062503</a:t>
              </a:r>
              <a:endParaRPr lang="ro-RO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pic>
          <p:nvPicPr>
            <p:cNvPr id="9" name="Image 6"/>
            <p:cNvPicPr/>
            <p:nvPr/>
          </p:nvPicPr>
          <p:blipFill>
            <a:blip r:embed="rId2"/>
            <a:stretch/>
          </p:blipFill>
          <p:spPr>
            <a:xfrm>
              <a:off x="4510800" y="5252760"/>
              <a:ext cx="7342920" cy="138996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14" name="Imagine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0200" y="1542661"/>
            <a:ext cx="5889171" cy="4416879"/>
          </a:xfrm>
          <a:prstGeom prst="rect">
            <a:avLst/>
          </a:prstGeom>
        </p:spPr>
      </p:pic>
      <p:pic>
        <p:nvPicPr>
          <p:cNvPr id="15" name="Imagin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1600" y="1542661"/>
            <a:ext cx="54864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5456</TotalTime>
  <Words>488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gconea</cp:lastModifiedBy>
  <cp:revision>44</cp:revision>
  <dcterms:modified xsi:type="dcterms:W3CDTF">2022-01-07T10:12:31Z</dcterms:modified>
</cp:coreProperties>
</file>

<file path=docProps/core1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2019-05-14T06:57:56Z</dcterms:created>
  <dc:creator>Anna Maillard</dc:creator>
  <dc:description/>
  <dc:language>ro-RO</dc:language>
  <cp:lastModifiedBy/>
  <cp:lastPrinted>2019-08-09T07:22:19Z</cp:lastPrinted>
  <dcterms:modified xsi:type="dcterms:W3CDTF">2019-10-11T08:42:37Z</dcterms:modified>
  <cp:revision>398</cp:revision>
  <dc:subject/>
  <dc:title>WATT ELSE - CRÉER UNE DYNAMIQUE EUROPÉENNE DE TRANSITION DES MÉTIERS DE L’ÉNERGIE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